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Poppins Ultra-Bold" charset="1" panose="000009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2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9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16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20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1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media/image7.jpeg" Type="http://schemas.openxmlformats.org/officeDocument/2006/relationships/image"/><Relationship Id="rId3" Target="../media/image24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5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2000"/>
                  </a:srgbClr>
                </a:gs>
                <a:gs pos="50000">
                  <a:srgbClr val="001496">
                    <a:alpha val="82000"/>
                  </a:srgbClr>
                </a:gs>
                <a:gs pos="100000">
                  <a:srgbClr val="000F70">
                    <a:alpha val="82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94739" y="1594239"/>
            <a:ext cx="7098522" cy="7098522"/>
          </a:xfrm>
          <a:custGeom>
            <a:avLst/>
            <a:gdLst/>
            <a:ahLst/>
            <a:cxnLst/>
            <a:rect r="r" b="b" t="t" l="l"/>
            <a:pathLst>
              <a:path h="7098522" w="7098522">
                <a:moveTo>
                  <a:pt x="0" y="0"/>
                </a:moveTo>
                <a:lnTo>
                  <a:pt x="7098522" y="0"/>
                </a:lnTo>
                <a:lnTo>
                  <a:pt x="7098522" y="7098522"/>
                </a:lnTo>
                <a:lnTo>
                  <a:pt x="0" y="7098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693215" cy="12454355"/>
          </a:xfrm>
          <a:custGeom>
            <a:avLst/>
            <a:gdLst/>
            <a:ahLst/>
            <a:cxnLst/>
            <a:rect r="r" b="b" t="t" l="l"/>
            <a:pathLst>
              <a:path h="12454355" w="18693215">
                <a:moveTo>
                  <a:pt x="0" y="0"/>
                </a:moveTo>
                <a:lnTo>
                  <a:pt x="18693215" y="0"/>
                </a:lnTo>
                <a:lnTo>
                  <a:pt x="18693215" y="12454355"/>
                </a:lnTo>
                <a:lnTo>
                  <a:pt x="0" y="12454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25814" y="3186954"/>
            <a:ext cx="1813061" cy="1559233"/>
          </a:xfrm>
          <a:custGeom>
            <a:avLst/>
            <a:gdLst/>
            <a:ahLst/>
            <a:cxnLst/>
            <a:rect r="r" b="b" t="t" l="l"/>
            <a:pathLst>
              <a:path h="1559233" w="1813061">
                <a:moveTo>
                  <a:pt x="0" y="0"/>
                </a:moveTo>
                <a:lnTo>
                  <a:pt x="1813061" y="0"/>
                </a:lnTo>
                <a:lnTo>
                  <a:pt x="1813061" y="1559233"/>
                </a:lnTo>
                <a:lnTo>
                  <a:pt x="0" y="1559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78626" y="-342900"/>
            <a:ext cx="13730749" cy="211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68"/>
              </a:lnSpc>
            </a:pPr>
            <a:r>
              <a:rPr lang="en-US" sz="11691" b="true">
                <a:solidFill>
                  <a:srgbClr val="5C712E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12462" y="1199965"/>
            <a:ext cx="9239765" cy="142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4"/>
              </a:lnSpc>
            </a:pPr>
            <a:r>
              <a:rPr lang="en-US" sz="7867">
                <a:solidFill>
                  <a:srgbClr val="565F68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64948" y="2550140"/>
            <a:ext cx="2534793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5271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on [] Hospital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40402" t="0" r="-40402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6005538"/>
            <a:ext cx="5128834" cy="1938949"/>
          </a:xfrm>
          <a:custGeom>
            <a:avLst/>
            <a:gdLst/>
            <a:ahLst/>
            <a:cxnLst/>
            <a:rect r="r" b="b" t="t" l="l"/>
            <a:pathLst>
              <a:path h="1938949" w="5128834">
                <a:moveTo>
                  <a:pt x="0" y="0"/>
                </a:moveTo>
                <a:lnTo>
                  <a:pt x="5128834" y="0"/>
                </a:lnTo>
                <a:lnTo>
                  <a:pt x="5128834" y="1938949"/>
                </a:lnTo>
                <a:lnTo>
                  <a:pt x="0" y="19389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6575" y="1351925"/>
            <a:ext cx="14048710" cy="61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9"/>
              </a:lnSpc>
            </a:pPr>
            <a:r>
              <a:rPr lang="en-US" sz="421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Find the total salary expenditure for all workers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08100" y="3210903"/>
            <a:ext cx="6677185" cy="148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SUM(salary) AS total_salary_expenditure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worker;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39908" y="2165933"/>
            <a:ext cx="6608184" cy="6602071"/>
          </a:xfrm>
          <a:custGeom>
            <a:avLst/>
            <a:gdLst/>
            <a:ahLst/>
            <a:cxnLst/>
            <a:rect r="r" b="b" t="t" l="l"/>
            <a:pathLst>
              <a:path h="6602071" w="6608184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04172" y="1338137"/>
            <a:ext cx="12911346" cy="7407885"/>
          </a:xfrm>
          <a:custGeom>
            <a:avLst/>
            <a:gdLst/>
            <a:ahLst/>
            <a:cxnLst/>
            <a:rect r="r" b="b" t="t" l="l"/>
            <a:pathLst>
              <a:path h="7407885" w="12911346">
                <a:moveTo>
                  <a:pt x="0" y="0"/>
                </a:moveTo>
                <a:lnTo>
                  <a:pt x="12911345" y="0"/>
                </a:lnTo>
                <a:lnTo>
                  <a:pt x="12911345" y="7407884"/>
                </a:lnTo>
                <a:lnTo>
                  <a:pt x="0" y="74078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797224"/>
            <a:ext cx="402119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EERD (Relational Model)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59989" y="8691804"/>
            <a:ext cx="379931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Anamitra Chakraborty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893260" y="2321103"/>
            <a:ext cx="7045104" cy="5829824"/>
          </a:xfrm>
          <a:custGeom>
            <a:avLst/>
            <a:gdLst/>
            <a:ahLst/>
            <a:cxnLst/>
            <a:rect r="r" b="b" t="t" l="l"/>
            <a:pathLst>
              <a:path h="5829824" w="7045104">
                <a:moveTo>
                  <a:pt x="0" y="0"/>
                </a:moveTo>
                <a:lnTo>
                  <a:pt x="7045104" y="0"/>
                </a:lnTo>
                <a:lnTo>
                  <a:pt x="7045104" y="5829823"/>
                </a:lnTo>
                <a:lnTo>
                  <a:pt x="0" y="582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8615" y="4253162"/>
            <a:ext cx="6155318" cy="8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3"/>
              </a:lnSpc>
            </a:pPr>
            <a:r>
              <a:rPr lang="en-US" sz="606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45278" t="0" r="-45278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01012" y="7200900"/>
            <a:ext cx="8296922" cy="1549425"/>
          </a:xfrm>
          <a:custGeom>
            <a:avLst/>
            <a:gdLst/>
            <a:ahLst/>
            <a:cxnLst/>
            <a:rect r="r" b="b" t="t" l="l"/>
            <a:pathLst>
              <a:path h="1549425" w="8296922">
                <a:moveTo>
                  <a:pt x="0" y="0"/>
                </a:moveTo>
                <a:lnTo>
                  <a:pt x="8296921" y="0"/>
                </a:lnTo>
                <a:lnTo>
                  <a:pt x="8296921" y="1549425"/>
                </a:lnTo>
                <a:lnTo>
                  <a:pt x="0" y="15494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36575" y="1366712"/>
            <a:ext cx="15822725" cy="58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sz="401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Find all Doctors who have treated a patient for " Diabetes"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85119" y="2396811"/>
            <a:ext cx="5528707" cy="430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34"/>
              </a:lnSpc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d.doc</a:t>
            </a: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tor_id,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CONCAT(fname, ' ', lname) AS Name,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gender,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illness,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patient_id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doctor d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worker w ON d.D_Worker_ID = w.Worker_ID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diagnosis di ON d.Doctor_id = di.Doctor_ID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</a:p>
          <a:p>
            <a:pPr algn="just">
              <a:lnSpc>
                <a:spcPts val="2434"/>
              </a:lnSpc>
              <a:spcBef>
                <a:spcPct val="0"/>
              </a:spcBef>
            </a:pPr>
            <a:r>
              <a:rPr lang="en-US" sz="17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Illness = 'Diabetes'; 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42449" y="2205562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57353" t="0" r="-57353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2342" y="7222141"/>
            <a:ext cx="10132439" cy="1208262"/>
          </a:xfrm>
          <a:custGeom>
            <a:avLst/>
            <a:gdLst/>
            <a:ahLst/>
            <a:cxnLst/>
            <a:rect r="r" b="b" t="t" l="l"/>
            <a:pathLst>
              <a:path h="1208262" w="10132439">
                <a:moveTo>
                  <a:pt x="0" y="0"/>
                </a:moveTo>
                <a:lnTo>
                  <a:pt x="10132439" y="0"/>
                </a:lnTo>
                <a:lnTo>
                  <a:pt x="10132439" y="1208262"/>
                </a:lnTo>
                <a:lnTo>
                  <a:pt x="0" y="120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6575" y="1235658"/>
            <a:ext cx="16466067" cy="58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8"/>
              </a:lnSpc>
            </a:pPr>
            <a:r>
              <a:rPr lang="en-US" sz="399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List the details of all patient who have been prescribed "B205"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21839" y="2176987"/>
            <a:ext cx="4769224" cy="42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p.Patient_ID,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CONCAT(fname, ' ', lname) AS Name,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Address,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Gender,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Age,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Blood_Type,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Bill_ID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patient p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medication_prescribed mp ON p.patient_id = mp.patient_id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medication m ON mp.medication_id = m.medication_id</a:t>
            </a:r>
          </a:p>
          <a:p>
            <a:pPr algn="just">
              <a:lnSpc>
                <a:spcPts val="1871"/>
              </a:lnSpc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</a:p>
          <a:p>
            <a:pPr algn="just">
              <a:lnSpc>
                <a:spcPts val="1871"/>
              </a:lnSpc>
              <a:spcBef>
                <a:spcPct val="0"/>
              </a:spcBef>
            </a:pPr>
            <a:r>
              <a:rPr lang="en-US" sz="133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m.Medication_ID = 'B205';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96348" y="742877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398" t="0" r="-29398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6284" y="5481928"/>
            <a:ext cx="6411301" cy="3437944"/>
          </a:xfrm>
          <a:custGeom>
            <a:avLst/>
            <a:gdLst/>
            <a:ahLst/>
            <a:cxnLst/>
            <a:rect r="r" b="b" t="t" l="l"/>
            <a:pathLst>
              <a:path h="3437944" w="6411301">
                <a:moveTo>
                  <a:pt x="0" y="0"/>
                </a:moveTo>
                <a:lnTo>
                  <a:pt x="6411301" y="0"/>
                </a:lnTo>
                <a:lnTo>
                  <a:pt x="6411301" y="3437944"/>
                </a:lnTo>
                <a:lnTo>
                  <a:pt x="0" y="34379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6575" y="1524173"/>
            <a:ext cx="14086655" cy="675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11"/>
              </a:lnSpc>
            </a:pPr>
            <a:r>
              <a:rPr lang="en-US" sz="462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Find the total numbers of workers in each dept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74201" y="3624822"/>
            <a:ext cx="3591085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* from department;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96348" y="767765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2839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25665" t="0" r="-5560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70370" y="6727305"/>
            <a:ext cx="7094324" cy="1816147"/>
          </a:xfrm>
          <a:custGeom>
            <a:avLst/>
            <a:gdLst/>
            <a:ahLst/>
            <a:cxnLst/>
            <a:rect r="r" b="b" t="t" l="l"/>
            <a:pathLst>
              <a:path h="1816147" w="7094324">
                <a:moveTo>
                  <a:pt x="0" y="0"/>
                </a:moveTo>
                <a:lnTo>
                  <a:pt x="7094324" y="0"/>
                </a:lnTo>
                <a:lnTo>
                  <a:pt x="7094324" y="1816147"/>
                </a:lnTo>
                <a:lnTo>
                  <a:pt x="0" y="1816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1308831"/>
            <a:ext cx="9598315" cy="183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4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Retrieve the names and phone numbers of all patient who have been diagnosed with " Diabetes"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9276" y="3619107"/>
            <a:ext cx="5820791" cy="259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CONCAT(fname, ' ', lname) AS Name, p.telephone, illness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patient p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diagnosis d ON p.Patient_ID = d.Patient_ID</a:t>
            </a:r>
          </a:p>
          <a:p>
            <a:pPr algn="just">
              <a:lnSpc>
                <a:spcPts val="2283"/>
              </a:lnSpc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</a:p>
          <a:p>
            <a:pPr algn="just">
              <a:lnSpc>
                <a:spcPts val="2283"/>
              </a:lnSpc>
              <a:spcBef>
                <a:spcPct val="0"/>
              </a:spcBef>
            </a:pPr>
            <a:r>
              <a:rPr lang="en-US" sz="16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Illness = 'Diabetes'; 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800" r="0" b="-2080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16670" y="6232206"/>
            <a:ext cx="6448674" cy="2203977"/>
          </a:xfrm>
          <a:custGeom>
            <a:avLst/>
            <a:gdLst/>
            <a:ahLst/>
            <a:cxnLst/>
            <a:rect r="r" b="b" t="t" l="l"/>
            <a:pathLst>
              <a:path h="2203977" w="6448674">
                <a:moveTo>
                  <a:pt x="0" y="0"/>
                </a:moveTo>
                <a:lnTo>
                  <a:pt x="6448674" y="0"/>
                </a:lnTo>
                <a:lnTo>
                  <a:pt x="6448674" y="2203977"/>
                </a:lnTo>
                <a:lnTo>
                  <a:pt x="0" y="2203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6575" y="1351500"/>
            <a:ext cx="15889289" cy="117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5"/>
              </a:lnSpc>
            </a:pPr>
            <a:r>
              <a:rPr lang="en-US" sz="421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List all cafeteria staff along with their job position and the food type served in their assigned cafeteria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16670" y="2674834"/>
            <a:ext cx="6677185" cy="334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cs.Staff_ID,cs.position,c.Food_Type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cafeteria c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cafeteria_staff cs ON c.Cafeteria_ID = cs.Cafeteria_ID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staff s ON s.staff_id = cs.Staff_ID;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40636" t="0" r="-40636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2342" y="6691222"/>
            <a:ext cx="14021930" cy="1682632"/>
          </a:xfrm>
          <a:custGeom>
            <a:avLst/>
            <a:gdLst/>
            <a:ahLst/>
            <a:cxnLst/>
            <a:rect r="r" b="b" t="t" l="l"/>
            <a:pathLst>
              <a:path h="1682632" w="14021930">
                <a:moveTo>
                  <a:pt x="0" y="0"/>
                </a:moveTo>
                <a:lnTo>
                  <a:pt x="14021929" y="0"/>
                </a:lnTo>
                <a:lnTo>
                  <a:pt x="14021929" y="1682632"/>
                </a:lnTo>
                <a:lnTo>
                  <a:pt x="0" y="16826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1510052"/>
            <a:ext cx="9811845" cy="15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36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Show details of patients along with the medication they are prescribed, even if no medication has been prescribed.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6372" y="3297832"/>
            <a:ext cx="7492923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*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patient p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medication_prescribed mp ON p.Patient_ID = mp.Patient_ID;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94512" y="2520315"/>
            <a:ext cx="5961378" cy="6318882"/>
            <a:chOff x="0" y="0"/>
            <a:chExt cx="923573" cy="978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3573" cy="978960"/>
            </a:xfrm>
            <a:custGeom>
              <a:avLst/>
              <a:gdLst/>
              <a:ahLst/>
              <a:cxnLst/>
              <a:rect r="r" b="b" t="t" l="l"/>
              <a:pathLst>
                <a:path h="978960" w="923573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t="0" r="-29547" b="0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029515" y="-1031595"/>
            <a:ext cx="12370599" cy="1799360"/>
          </a:xfrm>
          <a:custGeom>
            <a:avLst/>
            <a:gdLst/>
            <a:ahLst/>
            <a:cxnLst/>
            <a:rect r="r" b="b" t="t" l="l"/>
            <a:pathLst>
              <a:path h="1799360" w="12370599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65286" y="7200900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95623" y="6362864"/>
            <a:ext cx="3528572" cy="1676072"/>
          </a:xfrm>
          <a:custGeom>
            <a:avLst/>
            <a:gdLst/>
            <a:ahLst/>
            <a:cxnLst/>
            <a:rect r="r" b="b" t="t" l="l"/>
            <a:pathLst>
              <a:path h="1676072" w="3528572">
                <a:moveTo>
                  <a:pt x="0" y="0"/>
                </a:moveTo>
                <a:lnTo>
                  <a:pt x="3528572" y="0"/>
                </a:lnTo>
                <a:lnTo>
                  <a:pt x="3528572" y="1676072"/>
                </a:lnTo>
                <a:lnTo>
                  <a:pt x="0" y="1676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6575" y="1383607"/>
            <a:ext cx="14161926" cy="60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8"/>
              </a:lnSpc>
            </a:pPr>
            <a:r>
              <a:rPr lang="en-US" sz="406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Find the average age of patients diagnosed with 'Flu'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21316" y="2653690"/>
            <a:ext cx="6677185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avg(age) as average_age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patient p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tests  t on p.Patient_ID=t.patient_id where illness= 'Flu';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375693" y="1864951"/>
            <a:ext cx="5389372" cy="6508903"/>
            <a:chOff x="0" y="0"/>
            <a:chExt cx="834955" cy="10083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4955" cy="1008399"/>
            </a:xfrm>
            <a:custGeom>
              <a:avLst/>
              <a:gdLst/>
              <a:ahLst/>
              <a:cxnLst/>
              <a:rect r="r" b="b" t="t" l="l"/>
              <a:pathLst>
                <a:path h="1008399" w="834955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2427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01900" y="-2854591"/>
            <a:ext cx="6172200" cy="6172200"/>
          </a:xfrm>
          <a:custGeom>
            <a:avLst/>
            <a:gdLst/>
            <a:ahLst/>
            <a:cxnLst/>
            <a:rect r="r" b="b" t="t" l="l"/>
            <a:pathLst>
              <a:path h="6172200" w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cap="flat" w="28575">
            <a:solidFill>
              <a:srgbClr val="64DB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4251134" y="9096249"/>
            <a:ext cx="286001" cy="28600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172559" y="6887303"/>
            <a:ext cx="4903503" cy="1685579"/>
          </a:xfrm>
          <a:custGeom>
            <a:avLst/>
            <a:gdLst/>
            <a:ahLst/>
            <a:cxnLst/>
            <a:rect r="r" b="b" t="t" l="l"/>
            <a:pathLst>
              <a:path h="1685579" w="4903503">
                <a:moveTo>
                  <a:pt x="0" y="0"/>
                </a:moveTo>
                <a:lnTo>
                  <a:pt x="4903503" y="0"/>
                </a:lnTo>
                <a:lnTo>
                  <a:pt x="4903503" y="1685579"/>
                </a:lnTo>
                <a:lnTo>
                  <a:pt x="0" y="1685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6575" y="1573653"/>
            <a:ext cx="9440315" cy="118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432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Get names and ID for all Doctors who work in the 'ER' dept.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2559" y="3085334"/>
            <a:ext cx="7269974" cy="314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68"/>
              </a:lnSpc>
            </a:pP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 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CONCAT(fname, ' ', lname) AS Name,d.Doctor_ID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worker w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doctor d ON w.Worker_ID = d.D_Worker_ID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JOIN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department de ON d.Department_ID = de.Department_ID</a:t>
            </a:r>
          </a:p>
          <a:p>
            <a:pPr algn="just">
              <a:lnSpc>
                <a:spcPts val="2268"/>
              </a:lnSpc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</a:t>
            </a:r>
          </a:p>
          <a:p>
            <a:pPr algn="just">
              <a:lnSpc>
                <a:spcPts val="2268"/>
              </a:lnSpc>
              <a:spcBef>
                <a:spcPct val="0"/>
              </a:spcBef>
            </a:pPr>
            <a:r>
              <a:rPr lang="en-US" sz="16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d.department_ID = 'er';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6348" y="766491"/>
            <a:ext cx="664704" cy="571646"/>
          </a:xfrm>
          <a:custGeom>
            <a:avLst/>
            <a:gdLst/>
            <a:ahLst/>
            <a:cxnLst/>
            <a:rect r="r" b="b" t="t" l="l"/>
            <a:pathLst>
              <a:path h="571646" w="664704">
                <a:moveTo>
                  <a:pt x="0" y="0"/>
                </a:moveTo>
                <a:lnTo>
                  <a:pt x="664704" y="0"/>
                </a:lnTo>
                <a:lnTo>
                  <a:pt x="664704" y="571646"/>
                </a:lnTo>
                <a:lnTo>
                  <a:pt x="0" y="5716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6575" y="691565"/>
            <a:ext cx="3402138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Hospital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DAGjS9Sg7iM</dc:identifier>
  <dcterms:modified xsi:type="dcterms:W3CDTF">2011-08-01T06:04:30Z</dcterms:modified>
  <cp:revision>1</cp:revision>
  <dc:title>SQL Data Analysis</dc:title>
</cp:coreProperties>
</file>